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notesMasterIdLst>
    <p:notesMasterId r:id="rId29"/>
  </p:notesMasterIdLst>
  <p:sldIdLst>
    <p:sldId id="256" r:id="rId6"/>
    <p:sldId id="258" r:id="rId7"/>
    <p:sldId id="257" r:id="rId8"/>
    <p:sldId id="259" r:id="rId9"/>
    <p:sldId id="260" r:id="rId10"/>
    <p:sldId id="280" r:id="rId11"/>
    <p:sldId id="281" r:id="rId12"/>
    <p:sldId id="282" r:id="rId13"/>
    <p:sldId id="283" r:id="rId14"/>
    <p:sldId id="261" r:id="rId15"/>
    <p:sldId id="274" r:id="rId16"/>
    <p:sldId id="275" r:id="rId17"/>
    <p:sldId id="262" r:id="rId18"/>
    <p:sldId id="276" r:id="rId19"/>
    <p:sldId id="279" r:id="rId20"/>
    <p:sldId id="277" r:id="rId21"/>
    <p:sldId id="263" r:id="rId22"/>
    <p:sldId id="269" r:id="rId23"/>
    <p:sldId id="268" r:id="rId24"/>
    <p:sldId id="267" r:id="rId25"/>
    <p:sldId id="264" r:id="rId26"/>
    <p:sldId id="265" r:id="rId27"/>
    <p:sldId id="266" r:id="rId2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5" autoAdjust="0"/>
    <p:restoredTop sz="68886" autoAdjust="0"/>
  </p:normalViewPr>
  <p:slideViewPr>
    <p:cSldViewPr snapToGrid="0">
      <p:cViewPr>
        <p:scale>
          <a:sx n="93" d="100"/>
          <a:sy n="93" d="100"/>
        </p:scale>
        <p:origin x="2172" y="-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788578-C903-45A5-8844-3DCC43C985DB}" type="datetimeFigureOut">
              <a:rPr lang="nl-BE" smtClean="0"/>
              <a:t>17/12/2023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0BAA0-E26B-4B4B-828E-F58B7EAD344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3855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2621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7042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0" dirty="0"/>
              <a:t>Alberiek</a:t>
            </a:r>
          </a:p>
          <a:p>
            <a:endParaRPr lang="nl-BE" b="0" dirty="0"/>
          </a:p>
          <a:p>
            <a:r>
              <a:rPr lang="nl-BE" b="0" dirty="0"/>
              <a:t>Er is een eenvoudig 3d design gemaakt voor het uittesten van de detectie.</a:t>
            </a:r>
          </a:p>
          <a:p>
            <a:r>
              <a:rPr lang="nl-BE" b="0" dirty="0"/>
              <a:t>Er zijn elektrische schema’s opgesteld voor alle individuele secties (</a:t>
            </a:r>
            <a:r>
              <a:rPr lang="nl-BE" b="0" dirty="0" err="1"/>
              <a:t>lights</a:t>
            </a:r>
            <a:r>
              <a:rPr lang="nl-BE" b="0" dirty="0"/>
              <a:t>, audio, detectie, systeem), dit om eerst de secties apart te testen voordat we alles samen gooien.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7255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Start rob -&gt; iedereen zijn deel</a:t>
            </a:r>
          </a:p>
          <a:p>
            <a:endParaRPr lang="nl-BE" dirty="0"/>
          </a:p>
          <a:p>
            <a:r>
              <a:rPr lang="nl-BE" dirty="0"/>
              <a:t>Programmeren individuele onderdelen (programma voor light, audio, </a:t>
            </a:r>
            <a:r>
              <a:rPr lang="nl-BE" dirty="0" err="1"/>
              <a:t>detection</a:t>
            </a:r>
            <a:r>
              <a:rPr lang="nl-BE" dirty="0"/>
              <a:t>, system)</a:t>
            </a:r>
          </a:p>
          <a:p>
            <a:endParaRPr lang="nl-BE" dirty="0"/>
          </a:p>
          <a:p>
            <a:r>
              <a:rPr lang="nl-BE" dirty="0"/>
              <a:t>Luca -&gt; light (aansturen van de individuele led secties)</a:t>
            </a:r>
          </a:p>
          <a:p>
            <a:endParaRPr lang="nl-BE" dirty="0"/>
          </a:p>
          <a:p>
            <a:r>
              <a:rPr lang="nl-BE" dirty="0"/>
              <a:t>Ruben -&gt; detectie (aluminium tape gebruiken als drukknop)</a:t>
            </a:r>
          </a:p>
          <a:p>
            <a:endParaRPr lang="nl-BE" dirty="0"/>
          </a:p>
          <a:p>
            <a:r>
              <a:rPr lang="nl-BE" b="0" dirty="0"/>
              <a:t>Alberiek -&gt; audio (</a:t>
            </a:r>
            <a:r>
              <a:rPr lang="nl-BE" b="0" dirty="0" err="1"/>
              <a:t>seriele</a:t>
            </a:r>
            <a:r>
              <a:rPr lang="nl-BE" b="0" dirty="0"/>
              <a:t> connectie maken met de mp3 module en data doorsturen)</a:t>
            </a:r>
          </a:p>
          <a:p>
            <a:endParaRPr lang="nl-BE" b="0" dirty="0"/>
          </a:p>
          <a:p>
            <a:r>
              <a:rPr lang="nl-BE" b="0" dirty="0"/>
              <a:t>Rob -&gt; </a:t>
            </a:r>
            <a:r>
              <a:rPr lang="nl-BE" b="0" dirty="0" err="1"/>
              <a:t>mqtt</a:t>
            </a:r>
            <a:r>
              <a:rPr lang="nl-BE" b="0" dirty="0"/>
              <a:t> + system (</a:t>
            </a:r>
            <a:r>
              <a:rPr lang="nl-BE" b="0" dirty="0" err="1"/>
              <a:t>mqtt</a:t>
            </a:r>
            <a:r>
              <a:rPr lang="nl-BE" b="0" dirty="0"/>
              <a:t> connectie maken en inkomende commando’s verwerken en nieuwe statussen uitsturen)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7099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8612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Alberiek</a:t>
            </a:r>
          </a:p>
          <a:p>
            <a:endParaRPr lang="nl-BE" dirty="0"/>
          </a:p>
          <a:p>
            <a:r>
              <a:rPr lang="nl-BE" dirty="0"/>
              <a:t>Opmaak 3d model op ware grootte (wordt ge 3d-print).</a:t>
            </a:r>
          </a:p>
          <a:p>
            <a:r>
              <a:rPr lang="nl-BE" dirty="0"/>
              <a:t>Samenvoegen individuele elektrische schema's tot 1 schema.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0498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  <a:p>
            <a:endParaRPr lang="nl-BE" dirty="0"/>
          </a:p>
          <a:p>
            <a:r>
              <a:rPr lang="nl-BE" dirty="0"/>
              <a:t>Samenvoegen individuele secties (light, audio, </a:t>
            </a:r>
            <a:r>
              <a:rPr lang="nl-BE" dirty="0" err="1"/>
              <a:t>detection</a:t>
            </a:r>
            <a:r>
              <a:rPr lang="nl-BE" dirty="0"/>
              <a:t>, system)</a:t>
            </a:r>
          </a:p>
          <a:p>
            <a:endParaRPr lang="nl-BE" dirty="0"/>
          </a:p>
          <a:p>
            <a:r>
              <a:rPr lang="nl-BE" dirty="0"/>
              <a:t>2 modes (demo en </a:t>
            </a:r>
            <a:r>
              <a:rPr lang="nl-BE" dirty="0" err="1"/>
              <a:t>mqtt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/>
              <a:t>Uitleggen demo mode</a:t>
            </a:r>
          </a:p>
          <a:p>
            <a:r>
              <a:rPr lang="nl-BE" dirty="0"/>
              <a:t>Uitleggen </a:t>
            </a:r>
            <a:r>
              <a:rPr lang="nl-BE" dirty="0" err="1"/>
              <a:t>mqtt</a:t>
            </a:r>
            <a:r>
              <a:rPr lang="nl-BE" dirty="0"/>
              <a:t> mode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2115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  <a:p>
            <a:endParaRPr lang="nl-BE" dirty="0"/>
          </a:p>
          <a:p>
            <a:r>
              <a:rPr lang="nl-BE" dirty="0"/>
              <a:t>Server is een </a:t>
            </a:r>
            <a:r>
              <a:rPr lang="nl-BE" dirty="0" err="1"/>
              <a:t>docker</a:t>
            </a:r>
            <a:r>
              <a:rPr lang="nl-BE" dirty="0"/>
              <a:t> stack</a:t>
            </a:r>
          </a:p>
          <a:p>
            <a:r>
              <a:rPr lang="nl-BE" dirty="0"/>
              <a:t>Backend: connectie met </a:t>
            </a:r>
            <a:r>
              <a:rPr lang="nl-BE" dirty="0" err="1"/>
              <a:t>tiles</a:t>
            </a:r>
            <a:r>
              <a:rPr lang="nl-BE" dirty="0"/>
              <a:t> via </a:t>
            </a:r>
            <a:r>
              <a:rPr lang="nl-BE" dirty="0" err="1"/>
              <a:t>mqtt</a:t>
            </a:r>
            <a:r>
              <a:rPr lang="nl-BE" dirty="0"/>
              <a:t> en een </a:t>
            </a:r>
            <a:r>
              <a:rPr lang="nl-BE" dirty="0" err="1"/>
              <a:t>websocket</a:t>
            </a:r>
            <a:r>
              <a:rPr lang="nl-BE" dirty="0"/>
              <a:t> </a:t>
            </a:r>
            <a:r>
              <a:rPr lang="nl-BE" dirty="0" err="1"/>
              <a:t>api</a:t>
            </a:r>
            <a:endParaRPr lang="nl-BE" dirty="0"/>
          </a:p>
          <a:p>
            <a:r>
              <a:rPr lang="nl-BE" dirty="0"/>
              <a:t>Verwerkt commando’s van Project Master</a:t>
            </a:r>
          </a:p>
          <a:p>
            <a:endParaRPr lang="nl-BE" dirty="0"/>
          </a:p>
          <a:p>
            <a:r>
              <a:rPr lang="nl-BE" dirty="0"/>
              <a:t>(optioneel)</a:t>
            </a:r>
          </a:p>
          <a:p>
            <a:r>
              <a:rPr lang="nl-BE" dirty="0" err="1"/>
              <a:t>Frontend</a:t>
            </a:r>
            <a:r>
              <a:rPr lang="nl-BE" dirty="0"/>
              <a:t>: niet af, geschreven in flutter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8998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1967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Alberiek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De tegel is getest tot een gewicht van 85kg.</a:t>
            </a:r>
          </a:p>
          <a:p>
            <a:endParaRPr lang="nl-BE" dirty="0"/>
          </a:p>
          <a:p>
            <a:r>
              <a:rPr lang="nl-BE" dirty="0"/>
              <a:t>Probleem met </a:t>
            </a:r>
            <a:r>
              <a:rPr lang="nl-BE" dirty="0" err="1"/>
              <a:t>ledstrip</a:t>
            </a:r>
            <a:r>
              <a:rPr lang="nl-BE" dirty="0"/>
              <a:t> (soms wel aan soms niet).</a:t>
            </a:r>
          </a:p>
          <a:p>
            <a:r>
              <a:rPr lang="nl-BE" dirty="0"/>
              <a:t>Opgelost met 2 diodes en een </a:t>
            </a:r>
            <a:r>
              <a:rPr lang="nl-BE" dirty="0" err="1"/>
              <a:t>pullup</a:t>
            </a:r>
            <a:r>
              <a:rPr lang="nl-BE" dirty="0"/>
              <a:t> weerstand naar 5v op de datalijn.</a:t>
            </a:r>
          </a:p>
          <a:p>
            <a:r>
              <a:rPr lang="nl-BE" dirty="0"/>
              <a:t>Betere oplossing is een level </a:t>
            </a:r>
            <a:r>
              <a:rPr lang="nl-BE" dirty="0" err="1"/>
              <a:t>shifter</a:t>
            </a:r>
            <a:r>
              <a:rPr lang="nl-BE" dirty="0"/>
              <a:t>.</a:t>
            </a:r>
          </a:p>
          <a:p>
            <a:endParaRPr lang="nl-BE" dirty="0"/>
          </a:p>
          <a:p>
            <a:r>
              <a:rPr lang="nl-BE" dirty="0"/>
              <a:t>Alle interfaces zijn uitgemeten.</a:t>
            </a:r>
          </a:p>
          <a:p>
            <a:r>
              <a:rPr lang="nl-BE" dirty="0"/>
              <a:t>Ontdekt dat er bij de seriële connectie tussen esp en mp3 speler blijkbaar enkel data over 1 draad gaat (door gebruikt protocol).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1397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Luca</a:t>
            </a:r>
          </a:p>
          <a:p>
            <a:endParaRPr lang="nl-BE" dirty="0"/>
          </a:p>
          <a:p>
            <a:r>
              <a:rPr lang="nl-BE" dirty="0"/>
              <a:t>Er is een testscript aanwezig voor het testen van een afgewerkte </a:t>
            </a:r>
            <a:r>
              <a:rPr lang="nl-BE" dirty="0" err="1"/>
              <a:t>tile</a:t>
            </a:r>
            <a:r>
              <a:rPr lang="nl-BE" dirty="0"/>
              <a:t> (via </a:t>
            </a:r>
            <a:r>
              <a:rPr lang="nl-BE" dirty="0" err="1"/>
              <a:t>mqtt</a:t>
            </a:r>
            <a:r>
              <a:rPr lang="nl-BE" dirty="0"/>
              <a:t>).</a:t>
            </a:r>
          </a:p>
          <a:p>
            <a:r>
              <a:rPr lang="nl-BE" dirty="0"/>
              <a:t>Hierbij wordt elk deel van de </a:t>
            </a:r>
            <a:r>
              <a:rPr lang="nl-BE" dirty="0" err="1"/>
              <a:t>tile</a:t>
            </a:r>
            <a:r>
              <a:rPr lang="nl-BE" dirty="0"/>
              <a:t> getest (system, audio, </a:t>
            </a:r>
            <a:r>
              <a:rPr lang="nl-BE" dirty="0" err="1"/>
              <a:t>lights</a:t>
            </a:r>
            <a:r>
              <a:rPr lang="nl-BE" dirty="0"/>
              <a:t>, </a:t>
            </a:r>
            <a:r>
              <a:rPr lang="nl-BE" dirty="0" err="1"/>
              <a:t>presence</a:t>
            </a:r>
            <a:r>
              <a:rPr lang="nl-BE" dirty="0"/>
              <a:t>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4096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6126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Ruben</a:t>
            </a:r>
          </a:p>
          <a:p>
            <a:endParaRPr lang="nl-BE" dirty="0"/>
          </a:p>
          <a:p>
            <a:r>
              <a:rPr lang="nl-BE" dirty="0"/>
              <a:t>De documentatie is opgedeeld in 2 delen:</a:t>
            </a:r>
          </a:p>
          <a:p>
            <a:r>
              <a:rPr lang="nl-BE" dirty="0"/>
              <a:t>- </a:t>
            </a:r>
            <a:r>
              <a:rPr lang="nl-BE" dirty="0" err="1"/>
              <a:t>build</a:t>
            </a:r>
            <a:r>
              <a:rPr lang="nl-BE" dirty="0"/>
              <a:t> guide (voor gebruikers)</a:t>
            </a:r>
          </a:p>
          <a:p>
            <a:r>
              <a:rPr lang="nl-BE" dirty="0"/>
              <a:t>- </a:t>
            </a:r>
            <a:r>
              <a:rPr lang="nl-BE" dirty="0" err="1"/>
              <a:t>developer</a:t>
            </a:r>
            <a:r>
              <a:rPr lang="nl-BE" dirty="0"/>
              <a:t> </a:t>
            </a:r>
            <a:r>
              <a:rPr lang="nl-BE" dirty="0" err="1"/>
              <a:t>docs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Build</a:t>
            </a:r>
            <a:r>
              <a:rPr lang="nl-BE" dirty="0"/>
              <a:t> guide = hoe je een volledige tegel maakt, hardware, firmware, …</a:t>
            </a:r>
          </a:p>
          <a:p>
            <a:r>
              <a:rPr lang="nl-BE" dirty="0"/>
              <a:t>Developer </a:t>
            </a:r>
            <a:r>
              <a:rPr lang="nl-BE" dirty="0" err="1"/>
              <a:t>docs</a:t>
            </a:r>
            <a:r>
              <a:rPr lang="nl-BE" dirty="0"/>
              <a:t> = hoe je verder kan werken, uitleg over bestaande code</a:t>
            </a:r>
          </a:p>
          <a:p>
            <a:endParaRPr lang="nl-BE" dirty="0"/>
          </a:p>
          <a:p>
            <a:r>
              <a:rPr lang="nl-BE" dirty="0"/>
              <a:t>De documentatie van het project kan je vinden in de README en WIKI op </a:t>
            </a:r>
            <a:r>
              <a:rPr lang="nl-BE" dirty="0" err="1"/>
              <a:t>github</a:t>
            </a:r>
            <a:r>
              <a:rPr lang="nl-BE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8721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3588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  <a:p>
            <a:endParaRPr lang="nl-BE" dirty="0"/>
          </a:p>
          <a:p>
            <a:r>
              <a:rPr lang="nl-BE" dirty="0"/>
              <a:t>Er is een werkende tegel.</a:t>
            </a:r>
          </a:p>
          <a:p>
            <a:r>
              <a:rPr lang="nl-BE" dirty="0"/>
              <a:t>Deze werkt zowel in standalone (demo) als samen (</a:t>
            </a:r>
            <a:r>
              <a:rPr lang="nl-BE" dirty="0" err="1"/>
              <a:t>mqtt</a:t>
            </a:r>
            <a:r>
              <a:rPr lang="nl-BE" dirty="0"/>
              <a:t>)</a:t>
            </a:r>
          </a:p>
          <a:p>
            <a:r>
              <a:rPr lang="nl-BE" dirty="0"/>
              <a:t>De tegels kunnen aangestuurd worden door project master.</a:t>
            </a:r>
          </a:p>
          <a:p>
            <a:r>
              <a:rPr lang="nl-BE" dirty="0"/>
              <a:t>Er is een </a:t>
            </a:r>
            <a:r>
              <a:rPr lang="nl-BE" dirty="0" err="1"/>
              <a:t>api</a:t>
            </a:r>
            <a:r>
              <a:rPr lang="nl-BE" dirty="0"/>
              <a:t> voor het aansturen van meerdere tegels tegelijk.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0078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Einde.</a:t>
            </a:r>
          </a:p>
          <a:p>
            <a:r>
              <a:rPr lang="nl-BE" dirty="0"/>
              <a:t>Bedankt voor het luisteren.</a:t>
            </a:r>
          </a:p>
          <a:p>
            <a:r>
              <a:rPr lang="nl-BE" dirty="0"/>
              <a:t>Zijn er vragen?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5406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Iedereen stelt zichzelf kort voor, naam, jaar, afstudeerrichting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887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  <a:p>
            <a:endParaRPr lang="nl-BE" dirty="0"/>
          </a:p>
          <a:p>
            <a:r>
              <a:rPr lang="nl-BE" dirty="0"/>
              <a:t>Een interactieve tegel die licht geeft en audio </a:t>
            </a:r>
            <a:r>
              <a:rPr lang="nl-BE" dirty="0" err="1"/>
              <a:t>afspeeld</a:t>
            </a:r>
            <a:r>
              <a:rPr lang="nl-BE" dirty="0"/>
              <a:t> wanneer er iemand op staat.</a:t>
            </a:r>
          </a:p>
          <a:p>
            <a:r>
              <a:rPr lang="nl-BE" dirty="0"/>
              <a:t>Deze tegel moet kunnen samenwerken met andere tegels (</a:t>
            </a:r>
            <a:r>
              <a:rPr lang="nl-BE" dirty="0" err="1"/>
              <a:t>vb</a:t>
            </a:r>
            <a:r>
              <a:rPr lang="nl-BE" dirty="0"/>
              <a:t> dansvloer) of op zichzelf staan (stapsteen).</a:t>
            </a:r>
          </a:p>
          <a:p>
            <a:r>
              <a:rPr lang="nl-BE" dirty="0"/>
              <a:t>Moet ook aangestuurd kunnen worden door project master.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573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2452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Luca</a:t>
            </a:r>
          </a:p>
          <a:p>
            <a:endParaRPr lang="nl-BE" dirty="0"/>
          </a:p>
          <a:p>
            <a:r>
              <a:rPr lang="nl-BE" dirty="0"/>
              <a:t>2 keuzes (5v en 24v) uit voorraad school</a:t>
            </a:r>
          </a:p>
          <a:p>
            <a:r>
              <a:rPr lang="nl-BE" dirty="0"/>
              <a:t>Gekozen voor 24v omdat dit goedkoper en eenvoudiger is (kleinere step down/ goedkopere voeding, dunnere kabels, …)</a:t>
            </a:r>
          </a:p>
          <a:p>
            <a:r>
              <a:rPr lang="nl-BE" dirty="0"/>
              <a:t>RGBWW (Red Green Blue Warm White)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6836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0" dirty="0"/>
              <a:t>Alberiek</a:t>
            </a:r>
          </a:p>
          <a:p>
            <a:endParaRPr lang="nl-BE" b="0" dirty="0"/>
          </a:p>
          <a:p>
            <a:r>
              <a:rPr lang="nl-BE" dirty="0"/>
              <a:t>Gekozen voor DF </a:t>
            </a:r>
            <a:r>
              <a:rPr lang="nl-BE" dirty="0" err="1"/>
              <a:t>player</a:t>
            </a:r>
            <a:r>
              <a:rPr lang="nl-BE" dirty="0"/>
              <a:t> mini + 3w speaker</a:t>
            </a:r>
          </a:p>
          <a:p>
            <a:r>
              <a:rPr lang="nl-BE" dirty="0"/>
              <a:t>Omdat </a:t>
            </a:r>
            <a:r>
              <a:rPr lang="nl-BE" dirty="0" err="1"/>
              <a:t>player</a:t>
            </a:r>
            <a:r>
              <a:rPr lang="nl-BE" dirty="0"/>
              <a:t> al de volledige audio functionaliteit heeft en versterker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9471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Ruben</a:t>
            </a:r>
          </a:p>
          <a:p>
            <a:endParaRPr lang="nl-BE" dirty="0"/>
          </a:p>
          <a:p>
            <a:r>
              <a:rPr lang="nl-BE" dirty="0"/>
              <a:t>Er is gekozen voor tochtstrip (om de plaat terug naar boven te duwen) en aluminium tape (voor de detectie, eenvoudige schakelaar).</a:t>
            </a:r>
          </a:p>
          <a:p>
            <a:r>
              <a:rPr lang="nl-BE" dirty="0"/>
              <a:t>Waarom? Omdat andere methodes duur en lomp (groot) zijn en deze eenvoudige methode ook werkt.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1667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Rob</a:t>
            </a:r>
          </a:p>
          <a:p>
            <a:endParaRPr lang="nl-BE" dirty="0"/>
          </a:p>
          <a:p>
            <a:r>
              <a:rPr lang="nl-BE" dirty="0"/>
              <a:t>We hebben gekozen voor een esp32 omdat we hier al mee gewerkt hebben en dit een goedkope microcontroller is.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0BAA0-E26B-4B4B-828E-F58B7EAD3447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719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Music Light </a:t>
            </a:r>
            <a:r>
              <a:rPr lang="nl-NL" dirty="0" err="1"/>
              <a:t>Tiles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Tiles that dance with you</a:t>
            </a:r>
            <a:endParaRPr lang="nl-NL" dirty="0"/>
          </a:p>
        </p:txBody>
      </p:sp>
      <p:pic>
        <p:nvPicPr>
          <p:cNvPr id="8" name="Tijdelijke aanduiding voor afbeelding 7" descr="Afbeelding met overdekt, ontwerp&#10;&#10;Automatisch gegenereerde beschrijving">
            <a:extLst>
              <a:ext uri="{FF2B5EF4-FFF2-40B4-BE49-F238E27FC236}">
                <a16:creationId xmlns:a16="http://schemas.microsoft.com/office/drawing/2014/main" id="{32665142-9312-DF9B-B6DB-1881D007807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6" b="8503"/>
          <a:stretch/>
        </p:blipFill>
        <p:spPr>
          <a:xfrm>
            <a:off x="2590799" y="2663105"/>
            <a:ext cx="9601201" cy="4194895"/>
          </a:xfrm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75CCCBD-BEE3-7056-9F8A-DF9FB30F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Prototype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36F7ECF-CDC2-3003-3522-3926894165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0217807-DED8-97D5-88D7-34FC6119F0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29133" y="4244600"/>
            <a:ext cx="923330" cy="2215991"/>
          </a:xfrm>
        </p:spPr>
        <p:txBody>
          <a:bodyPr/>
          <a:lstStyle/>
          <a:p>
            <a:r>
              <a:rPr lang="nl-B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3688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afbeelding 7" descr="Afbeelding met ontwerp, doos, plein&#10;&#10;Automatisch gegenereerde beschrijving">
            <a:extLst>
              <a:ext uri="{FF2B5EF4-FFF2-40B4-BE49-F238E27FC236}">
                <a16:creationId xmlns:a16="http://schemas.microsoft.com/office/drawing/2014/main" id="{2F9D7D0B-B74B-2717-0EA0-61E0C0CBEC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9" r="26959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114C306-03D5-E56D-6DFC-C54D62A4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Hardware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63DEEAA-7730-FCDA-9ADE-DE12BDCD3B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BE0BE48-FC05-158B-243C-08ECF5F107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2">
              <a:lnSpc>
                <a:spcPct val="200000"/>
              </a:lnSpc>
            </a:pPr>
            <a:r>
              <a:rPr lang="nl-BE" dirty="0"/>
              <a:t>Eenvoudig 3d prototype</a:t>
            </a:r>
          </a:p>
          <a:p>
            <a:pPr lvl="2">
              <a:lnSpc>
                <a:spcPct val="200000"/>
              </a:lnSpc>
            </a:pPr>
            <a:r>
              <a:rPr lang="nl-BE" dirty="0"/>
              <a:t>Elektrisch schema voor individuele secties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D5AB33B-3928-D41F-62CA-B120C9E04F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37439"/>
            <a:ext cx="211203" cy="725744"/>
          </a:xfrm>
        </p:spPr>
        <p:txBody>
          <a:bodyPr/>
          <a:lstStyle/>
          <a:p>
            <a:r>
              <a:rPr lang="nl-BE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3920045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0981A-AC66-E091-99A7-FC788837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Firmware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2A37002-672D-6F76-E5C7-695B062C3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215E409-8EAE-2C89-719F-8FC59A4413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Programmeren van individuele secties.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4ACE4A0-C428-47F9-4A3A-B08A8C9DD0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37439"/>
            <a:ext cx="211203" cy="725744"/>
          </a:xfrm>
        </p:spPr>
        <p:txBody>
          <a:bodyPr/>
          <a:lstStyle/>
          <a:p>
            <a:r>
              <a:rPr lang="nl-BE"/>
              <a:t>Prototype</a:t>
            </a:r>
            <a:endParaRPr lang="nl-BE" dirty="0"/>
          </a:p>
        </p:txBody>
      </p:sp>
      <p:pic>
        <p:nvPicPr>
          <p:cNvPr id="7" name="Graphic 6" descr="Gloeilamp met effen opvulling">
            <a:extLst>
              <a:ext uri="{FF2B5EF4-FFF2-40B4-BE49-F238E27FC236}">
                <a16:creationId xmlns:a16="http://schemas.microsoft.com/office/drawing/2014/main" id="{1293BEF7-0333-5675-6E8A-4ED2F9057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4494" y="3574929"/>
            <a:ext cx="1282312" cy="1282312"/>
          </a:xfrm>
          <a:prstGeom prst="rect">
            <a:avLst/>
          </a:prstGeom>
        </p:spPr>
      </p:pic>
      <p:pic>
        <p:nvPicPr>
          <p:cNvPr id="11" name="Graphic 10" descr="Luidsprekers silhouet">
            <a:extLst>
              <a:ext uri="{FF2B5EF4-FFF2-40B4-BE49-F238E27FC236}">
                <a16:creationId xmlns:a16="http://schemas.microsoft.com/office/drawing/2014/main" id="{BEDB6069-C667-408A-856F-CDF879A58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7992" y="3549214"/>
            <a:ext cx="1282312" cy="1282312"/>
          </a:xfrm>
          <a:prstGeom prst="rect">
            <a:avLst/>
          </a:prstGeom>
        </p:spPr>
      </p:pic>
      <p:pic>
        <p:nvPicPr>
          <p:cNvPr id="15" name="Graphic 14" descr="Man silhouet">
            <a:extLst>
              <a:ext uri="{FF2B5EF4-FFF2-40B4-BE49-F238E27FC236}">
                <a16:creationId xmlns:a16="http://schemas.microsoft.com/office/drawing/2014/main" id="{F6DE7133-D29C-A2A9-ED7A-E682979FF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1243" y="3574929"/>
            <a:ext cx="1282312" cy="1282312"/>
          </a:xfrm>
          <a:prstGeom prst="rect">
            <a:avLst/>
          </a:prstGeom>
        </p:spPr>
      </p:pic>
      <p:pic>
        <p:nvPicPr>
          <p:cNvPr id="17" name="Graphic 16" descr="Tandwielen silhouet">
            <a:extLst>
              <a:ext uri="{FF2B5EF4-FFF2-40B4-BE49-F238E27FC236}">
                <a16:creationId xmlns:a16="http://schemas.microsoft.com/office/drawing/2014/main" id="{6F0D3EF4-7D54-64CD-BCCF-ABCCEFC2D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4741" y="3574929"/>
            <a:ext cx="1282312" cy="12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1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C2CC282-43E8-9284-A548-D70F87E9B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Product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FD0893B-16C4-026F-C538-C4372DDBB9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0CC4F46-71C2-F1AC-5D98-1AD109DE51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29133" y="4244600"/>
            <a:ext cx="923330" cy="2215991"/>
          </a:xfrm>
        </p:spPr>
        <p:txBody>
          <a:bodyPr/>
          <a:lstStyle/>
          <a:p>
            <a:r>
              <a:rPr lang="nl-B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54085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Tijdelijke aanduiding voor afbeelding 13" descr="Afbeelding met ontwerp, overdekt, plein&#10;&#10;Automatisch gegenereerde beschrijving">
            <a:extLst>
              <a:ext uri="{FF2B5EF4-FFF2-40B4-BE49-F238E27FC236}">
                <a16:creationId xmlns:a16="http://schemas.microsoft.com/office/drawing/2014/main" id="{5C77E903-0C5D-5A01-3A91-CCBEFB0E8B2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5" r="23005"/>
          <a:stretch>
            <a:fillRect/>
          </a:stretch>
        </p:blipFill>
        <p:spPr>
          <a:xfrm>
            <a:off x="6881813" y="1325563"/>
            <a:ext cx="5310187" cy="5532437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48B686B-C898-573C-EAA4-0C411F8E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Hardware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E0B5EF4-467E-F243-5963-FC580FBFC0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DA9CC-60BE-6DE4-CD73-787B8E4341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2">
              <a:lnSpc>
                <a:spcPct val="200000"/>
              </a:lnSpc>
            </a:pPr>
            <a:r>
              <a:rPr lang="nl-BE" dirty="0"/>
              <a:t>Full </a:t>
            </a:r>
            <a:r>
              <a:rPr lang="nl-BE" dirty="0" err="1"/>
              <a:t>scale</a:t>
            </a:r>
            <a:r>
              <a:rPr lang="nl-BE" dirty="0"/>
              <a:t> 3d model</a:t>
            </a:r>
          </a:p>
          <a:p>
            <a:pPr lvl="2">
              <a:lnSpc>
                <a:spcPct val="200000"/>
              </a:lnSpc>
            </a:pPr>
            <a:r>
              <a:rPr lang="nl-BE" dirty="0"/>
              <a:t>Gecombineerd elektrisch schema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4224A05-8BB6-97E9-C4DF-20ED7A20D6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32016"/>
            <a:ext cx="211203" cy="631167"/>
          </a:xfrm>
        </p:spPr>
        <p:txBody>
          <a:bodyPr/>
          <a:lstStyle/>
          <a:p>
            <a:r>
              <a:rPr lang="nl-BE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2693065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Tijdelijke aanduiding voor afbeelding 11">
            <a:extLst>
              <a:ext uri="{FF2B5EF4-FFF2-40B4-BE49-F238E27FC236}">
                <a16:creationId xmlns:a16="http://schemas.microsoft.com/office/drawing/2014/main" id="{51BAD360-1DD5-F549-D5F1-EB5DD513AF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60" r="260"/>
          <a:stretch/>
        </p:blipFill>
        <p:spPr>
          <a:xfrm>
            <a:off x="6897007" y="375557"/>
            <a:ext cx="5309507" cy="6482443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9092803-C650-C569-7D50-B8147D72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Firmware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6F061A9-6748-D8D6-4DAF-830C9EFEF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C92F0CB-9F34-6EFA-0076-A131A62C3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2">
              <a:lnSpc>
                <a:spcPct val="200000"/>
              </a:lnSpc>
            </a:pPr>
            <a:r>
              <a:rPr lang="nl-BE" dirty="0"/>
              <a:t>Samenvoegen individuele secties</a:t>
            </a:r>
          </a:p>
          <a:p>
            <a:pPr lvl="2">
              <a:lnSpc>
                <a:spcPct val="200000"/>
              </a:lnSpc>
            </a:pPr>
            <a:r>
              <a:rPr lang="nl-BE" dirty="0"/>
              <a:t>2 modes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D0ED53E-0FFE-97E8-5BA0-5C83E3B872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32016"/>
            <a:ext cx="211203" cy="631167"/>
          </a:xfrm>
        </p:spPr>
        <p:txBody>
          <a:bodyPr/>
          <a:lstStyle/>
          <a:p>
            <a:r>
              <a:rPr lang="nl-BE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3730118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ECCC744-A94C-52E8-7A6E-85851B9BB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Server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9DCBB1-5FB8-DEAD-52C3-997A918D6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ADABC71-1ABC-132D-6664-9DE9E0BE87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32016"/>
            <a:ext cx="211203" cy="631167"/>
          </a:xfrm>
        </p:spPr>
        <p:txBody>
          <a:bodyPr/>
          <a:lstStyle/>
          <a:p>
            <a:r>
              <a:rPr lang="nl-BE"/>
              <a:t>Product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1A41236-100B-5C1E-24EE-51345A593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6" t="6103" r="3201" b="5989"/>
          <a:stretch/>
        </p:blipFill>
        <p:spPr>
          <a:xfrm>
            <a:off x="7488943" y="1089295"/>
            <a:ext cx="3515387" cy="31382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E7DC5FE-FC33-F408-89CD-29C08E95B0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44" t="20715" r="18458" b="18457"/>
          <a:stretch/>
        </p:blipFill>
        <p:spPr>
          <a:xfrm>
            <a:off x="6442842" y="4620195"/>
            <a:ext cx="3703519" cy="131568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CFD4276-B0D3-3005-218E-EABAA5CD09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4" t="5795" r="4844" b="9659"/>
          <a:stretch/>
        </p:blipFill>
        <p:spPr>
          <a:xfrm>
            <a:off x="1870532" y="2658395"/>
            <a:ext cx="3878627" cy="177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55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2C72E8C-BB68-E0C0-E654-1B4E1B86C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Testing</a:t>
            </a:r>
            <a:r>
              <a:rPr lang="nl-BE" dirty="0"/>
              <a:t> &amp; </a:t>
            </a:r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ACBE933-7C09-2F81-5AA4-969B2676AC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C7FE9BE-968B-BD1F-BEE8-67C42EF39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29133" y="4244600"/>
            <a:ext cx="923330" cy="2215991"/>
          </a:xfrm>
        </p:spPr>
        <p:txBody>
          <a:bodyPr/>
          <a:lstStyle/>
          <a:p>
            <a:r>
              <a:rPr lang="nl-B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76711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9" descr="Afbeelding met schermopname, lijn&#10;&#10;Automatisch gegenereerde beschrijving">
            <a:extLst>
              <a:ext uri="{FF2B5EF4-FFF2-40B4-BE49-F238E27FC236}">
                <a16:creationId xmlns:a16="http://schemas.microsoft.com/office/drawing/2014/main" id="{DA906BAA-6F53-BAF1-4290-D31191A544E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1" r="2379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F219228-76B3-59B6-3F3E-A4F1FE37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Hardware tests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69EE260-488A-D340-9BAA-4008E97BC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36E740B-E70E-6A0F-B0AA-219CAEF222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2">
              <a:lnSpc>
                <a:spcPct val="200000"/>
              </a:lnSpc>
            </a:pPr>
            <a:r>
              <a:rPr lang="nl-BE" dirty="0"/>
              <a:t>Getest voor 85kg</a:t>
            </a:r>
          </a:p>
          <a:p>
            <a:pPr lvl="2">
              <a:lnSpc>
                <a:spcPct val="200000"/>
              </a:lnSpc>
            </a:pPr>
            <a:r>
              <a:rPr lang="nl-BE" dirty="0"/>
              <a:t>Probleem met led strip</a:t>
            </a:r>
          </a:p>
          <a:p>
            <a:pPr lvl="2">
              <a:lnSpc>
                <a:spcPct val="200000"/>
              </a:lnSpc>
            </a:pPr>
            <a:r>
              <a:rPr lang="nl-BE" dirty="0"/>
              <a:t>Uitmeten interfaces</a:t>
            </a:r>
          </a:p>
          <a:p>
            <a:endParaRPr lang="nl-BE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67C1422-B3CF-5D82-DE18-26715D4EC3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571204"/>
            <a:ext cx="211203" cy="1491979"/>
          </a:xfrm>
        </p:spPr>
        <p:txBody>
          <a:bodyPr/>
          <a:lstStyle/>
          <a:p>
            <a:r>
              <a:rPr lang="nl-BE" dirty="0" err="1"/>
              <a:t>Testing</a:t>
            </a:r>
            <a:r>
              <a:rPr lang="nl-BE" dirty="0"/>
              <a:t> &amp; </a:t>
            </a:r>
            <a:r>
              <a:rPr lang="nl-BE" dirty="0" err="1"/>
              <a:t>Documentation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77893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3D611991-A786-F9FF-6DE4-7AC4D87990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5898" b="5464"/>
          <a:stretch/>
        </p:blipFill>
        <p:spPr>
          <a:xfrm>
            <a:off x="6882493" y="566057"/>
            <a:ext cx="5309507" cy="6306457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CF797792-A035-C71F-807A-87F2A4DC3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 script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B292EE1-361C-FDED-67F6-007CFA0847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80B4526-2015-E6F9-066D-7B4AC39F4B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nl-BE" dirty="0"/>
              <a:t>Testen van afgewerkte tegel via </a:t>
            </a:r>
            <a:r>
              <a:rPr lang="nl-BE" dirty="0" err="1"/>
              <a:t>mqtt</a:t>
            </a:r>
            <a:r>
              <a:rPr lang="nl-BE" dirty="0"/>
              <a:t>.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3DB5CDF-B958-BE38-D199-375EB05996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571204"/>
            <a:ext cx="211203" cy="1491979"/>
          </a:xfrm>
        </p:spPr>
        <p:txBody>
          <a:bodyPr/>
          <a:lstStyle/>
          <a:p>
            <a:r>
              <a:rPr lang="nl-BE" dirty="0" err="1"/>
              <a:t>Testing</a:t>
            </a:r>
            <a:r>
              <a:rPr lang="nl-BE" dirty="0"/>
              <a:t> &amp; </a:t>
            </a:r>
            <a:r>
              <a:rPr lang="nl-BE" dirty="0" err="1"/>
              <a:t>Documentation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6037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A0E27FB-4ED2-4AED-443B-BBCB31B85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Introduction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0FCA6D7-1522-8002-FBC3-56AF8B16C4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7AE21C6-2F40-BC00-1491-8761B6932B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29133" y="4244600"/>
            <a:ext cx="923330" cy="2215991"/>
          </a:xfrm>
        </p:spPr>
        <p:txBody>
          <a:bodyPr/>
          <a:lstStyle/>
          <a:p>
            <a:r>
              <a:rPr lang="nl-B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6269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D4A561-E09C-5329-1E22-0FF42500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5A6335-587A-8FD0-FF6D-4E90653617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E828497-5885-A4D5-2AEF-906E391BB8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t"/>
          <a:lstStyle/>
          <a:p>
            <a:pPr marL="552450" lvl="2" indent="-285750">
              <a:lnSpc>
                <a:spcPct val="200000"/>
              </a:lnSpc>
            </a:pPr>
            <a:r>
              <a:rPr lang="nl-BE" dirty="0" err="1"/>
              <a:t>Build</a:t>
            </a:r>
            <a:r>
              <a:rPr lang="nl-BE" dirty="0"/>
              <a:t> guide</a:t>
            </a:r>
          </a:p>
          <a:p>
            <a:pPr marL="552450" lvl="2" indent="-285750">
              <a:lnSpc>
                <a:spcPct val="200000"/>
              </a:lnSpc>
            </a:pPr>
            <a:r>
              <a:rPr lang="nl-BE" dirty="0"/>
              <a:t>Developer </a:t>
            </a:r>
            <a:r>
              <a:rPr lang="nl-BE" dirty="0" err="1"/>
              <a:t>docs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4912EAC-2259-F363-99EA-6F28579BB2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571204"/>
            <a:ext cx="211203" cy="1491979"/>
          </a:xfrm>
        </p:spPr>
        <p:txBody>
          <a:bodyPr/>
          <a:lstStyle/>
          <a:p>
            <a:r>
              <a:rPr lang="nl-BE" dirty="0" err="1"/>
              <a:t>Testing</a:t>
            </a:r>
            <a:r>
              <a:rPr lang="nl-BE" dirty="0"/>
              <a:t> &amp; </a:t>
            </a:r>
            <a:r>
              <a:rPr lang="nl-BE" dirty="0" err="1"/>
              <a:t>Documentation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12531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4CB4940-486B-13D0-E5D6-61B93835B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Recap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3A5D71A-C5A6-8E82-C3CD-AF7AFD4946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E73CAD6-9E3D-AD23-F5A9-525B679ACC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29133" y="4244600"/>
            <a:ext cx="923330" cy="2215991"/>
          </a:xfrm>
        </p:spPr>
        <p:txBody>
          <a:bodyPr/>
          <a:lstStyle/>
          <a:p>
            <a:r>
              <a:rPr lang="nl-B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2490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7DFCE9-961C-C4ED-1994-D06D34CA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Current</a:t>
            </a:r>
            <a:r>
              <a:rPr lang="nl-BE" dirty="0"/>
              <a:t> State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1888CFB-841E-B496-441F-133319BAD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00A213C-ABD9-099D-0C93-0656A59661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nl-BE" dirty="0"/>
              <a:t>Een werkende tegel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nl-BE" dirty="0"/>
              <a:t>Werken op zichzelf en samen met andere tegels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nl-BE" dirty="0"/>
              <a:t>Werken samen met Project Master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nl-BE" dirty="0" err="1"/>
              <a:t>Api</a:t>
            </a:r>
            <a:r>
              <a:rPr lang="nl-BE" dirty="0"/>
              <a:t> aanwezig voor aansturen tegels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C5C9F94-E81D-D141-4A7D-369538B06D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513770"/>
            <a:ext cx="211203" cy="549413"/>
          </a:xfrm>
        </p:spPr>
        <p:txBody>
          <a:bodyPr/>
          <a:lstStyle/>
          <a:p>
            <a:r>
              <a:rPr lang="nl-BE" dirty="0" err="1"/>
              <a:t>Recap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2732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60">
            <a:hlinkClick r:id="" action="ppaction://media"/>
            <a:extLst>
              <a:ext uri="{FF2B5EF4-FFF2-40B4-BE49-F238E27FC236}">
                <a16:creationId xmlns:a16="http://schemas.microsoft.com/office/drawing/2014/main" id="{9C08F3F8-A06D-CA8E-FFD9-B8E220A6A76C}"/>
              </a:ext>
            </a:extLst>
          </p:cNvPr>
          <p:cNvPicPr>
            <a:picLocks noGrp="1" noChangeAspect="1"/>
          </p:cNvPicPr>
          <p:nvPr>
            <p:ph type="media"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3424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ECE479-EAEC-9EA8-0945-6410D28C8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Meet </a:t>
            </a:r>
            <a:r>
              <a:rPr lang="nl-BE" dirty="0" err="1"/>
              <a:t>the</a:t>
            </a:r>
            <a:r>
              <a:rPr lang="nl-BE" dirty="0"/>
              <a:t> team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4EC5242-9B99-6007-A1FC-1D0C1FD52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32060F4-C9C3-FF7F-96E5-826AC6D4FF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pPr marL="552450" lvl="2" indent="-285750">
              <a:lnSpc>
                <a:spcPct val="200000"/>
              </a:lnSpc>
            </a:pPr>
            <a:r>
              <a:rPr lang="nl-BE" b="0" dirty="0"/>
              <a:t>Rob Cocquyt</a:t>
            </a:r>
          </a:p>
          <a:p>
            <a:pPr marL="552450" lvl="2" indent="-285750">
              <a:lnSpc>
                <a:spcPct val="200000"/>
              </a:lnSpc>
            </a:pPr>
            <a:r>
              <a:rPr lang="nl-BE" b="0" dirty="0"/>
              <a:t>Ruben </a:t>
            </a:r>
            <a:r>
              <a:rPr lang="nl-BE" b="0" dirty="0" err="1"/>
              <a:t>Belligh</a:t>
            </a:r>
            <a:endParaRPr lang="nl-BE" b="0" dirty="0"/>
          </a:p>
          <a:p>
            <a:pPr marL="552450" lvl="2" indent="-285750">
              <a:lnSpc>
                <a:spcPct val="200000"/>
              </a:lnSpc>
            </a:pPr>
            <a:r>
              <a:rPr lang="nl-BE" b="0" dirty="0"/>
              <a:t>Luca De Clerck</a:t>
            </a:r>
          </a:p>
          <a:p>
            <a:pPr marL="552450" lvl="2" indent="-285750">
              <a:lnSpc>
                <a:spcPct val="200000"/>
              </a:lnSpc>
            </a:pPr>
            <a:r>
              <a:rPr lang="nl-BE" b="0" dirty="0"/>
              <a:t>Alberiek </a:t>
            </a:r>
            <a:r>
              <a:rPr lang="nl-BE" b="0" dirty="0" err="1"/>
              <a:t>Depreytere</a:t>
            </a:r>
            <a:endParaRPr lang="nl-BE" b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4764CEC-5CDB-96DC-4604-0A492B19AB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222023"/>
            <a:ext cx="211203" cy="841160"/>
          </a:xfrm>
        </p:spPr>
        <p:txBody>
          <a:bodyPr/>
          <a:lstStyle/>
          <a:p>
            <a:r>
              <a:rPr lang="nl-BE" dirty="0" err="1"/>
              <a:t>Introduction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5413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afbeelding 6">
            <a:extLst>
              <a:ext uri="{FF2B5EF4-FFF2-40B4-BE49-F238E27FC236}">
                <a16:creationId xmlns:a16="http://schemas.microsoft.com/office/drawing/2014/main" id="{4E186B17-92F5-7D1B-F713-FE3CDBBCF6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0" t="13895" r="4685" b="8257"/>
          <a:stretch/>
        </p:blipFill>
        <p:spPr>
          <a:xfrm>
            <a:off x="5053854" y="3207657"/>
            <a:ext cx="7138145" cy="36503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60DA089-63B9-CDCE-DDF7-802555A0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E84EF6-6970-0B9E-1C0B-893219973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D686920-8DB3-4CC0-FD73-06A37BD801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3502"/>
            <a:ext cx="9769306" cy="3423910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nl-BE" dirty="0"/>
              <a:t>Een interactieve tegel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0B35749-7B20-EFC1-0B5E-374BEA802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222023"/>
            <a:ext cx="211203" cy="841160"/>
          </a:xfrm>
        </p:spPr>
        <p:txBody>
          <a:bodyPr/>
          <a:lstStyle/>
          <a:p>
            <a:r>
              <a:rPr lang="nl-BE" dirty="0" err="1"/>
              <a:t>Introduction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59881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ECE5C4F-C6B2-32D3-4ECB-ABD970220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Concept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F1279E3-F98A-D00A-6EE1-B436B5F50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B9A774E-27EB-EB85-726F-35BDC3EF96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29133" y="4244600"/>
            <a:ext cx="923330" cy="2215991"/>
          </a:xfrm>
        </p:spPr>
        <p:txBody>
          <a:bodyPr/>
          <a:lstStyle/>
          <a:p>
            <a:r>
              <a:rPr lang="nl-B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0657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DA089-63B9-CDCE-DDF7-802555A0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Lights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E84EF6-6970-0B9E-1C0B-893219973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0B35749-7B20-EFC1-0B5E-374BEA802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03162"/>
            <a:ext cx="211203" cy="660021"/>
          </a:xfrm>
        </p:spPr>
        <p:txBody>
          <a:bodyPr/>
          <a:lstStyle/>
          <a:p>
            <a:r>
              <a:rPr lang="nl-BE" dirty="0"/>
              <a:t>Concept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9DC8B59-BF4B-6EF8-63C3-91F4BC66A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328" y="1709734"/>
            <a:ext cx="5175528" cy="4353449"/>
          </a:xfrm>
          <a:prstGeom prst="rect">
            <a:avLst/>
          </a:prstGeom>
        </p:spPr>
      </p:pic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D3E8EC60-D099-E6AF-BE02-FE227B66AA3B}"/>
              </a:ext>
            </a:extLst>
          </p:cNvPr>
          <p:cNvSpPr txBox="1">
            <a:spLocks/>
          </p:cNvSpPr>
          <p:nvPr/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4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/>
              <a:t>WS2814 24v RGBWW Ledstrip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6090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DA089-63B9-CDCE-DDF7-802555A0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Audio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E84EF6-6970-0B9E-1C0B-893219973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0B35749-7B20-EFC1-0B5E-374BEA802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03162"/>
            <a:ext cx="211203" cy="660021"/>
          </a:xfrm>
        </p:spPr>
        <p:txBody>
          <a:bodyPr/>
          <a:lstStyle/>
          <a:p>
            <a:r>
              <a:rPr lang="nl-BE" dirty="0"/>
              <a:t>Concept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3A8DEAF-8963-0E46-BE2D-0EB9E6F8C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555" y="483476"/>
            <a:ext cx="3071648" cy="307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 descr="Afbeelding met elektronica, rit&#10;&#10;Automatisch gegenereerde beschrijving">
            <a:extLst>
              <a:ext uri="{FF2B5EF4-FFF2-40B4-BE49-F238E27FC236}">
                <a16:creationId xmlns:a16="http://schemas.microsoft.com/office/drawing/2014/main" id="{8778A076-779E-3558-D7F2-8220C7351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881" y="3653047"/>
            <a:ext cx="4686236" cy="2604766"/>
          </a:xfrm>
          <a:prstGeom prst="rect">
            <a:avLst/>
          </a:prstGeom>
        </p:spPr>
      </p:pic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ED2F9906-DF78-2184-027E-BB4823E5FF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anchor="ctr"/>
          <a:lstStyle/>
          <a:p>
            <a:pPr algn="ctr"/>
            <a:r>
              <a:rPr lang="nl-BE" dirty="0"/>
              <a:t>MP3 speler + Speaker</a:t>
            </a:r>
          </a:p>
        </p:txBody>
      </p:sp>
    </p:spTree>
    <p:extLst>
      <p:ext uri="{BB962C8B-B14F-4D97-AF65-F5344CB8AC3E}">
        <p14:creationId xmlns:p14="http://schemas.microsoft.com/office/powerpoint/2010/main" val="3296936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DA089-63B9-CDCE-DDF7-802555A0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Presence</a:t>
            </a:r>
            <a:r>
              <a:rPr lang="nl-BE" dirty="0"/>
              <a:t> </a:t>
            </a:r>
            <a:r>
              <a:rPr lang="nl-BE" dirty="0" err="1"/>
              <a:t>Detection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E84EF6-6970-0B9E-1C0B-893219973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0B35749-7B20-EFC1-0B5E-374BEA802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03162"/>
            <a:ext cx="211203" cy="660021"/>
          </a:xfrm>
        </p:spPr>
        <p:txBody>
          <a:bodyPr/>
          <a:lstStyle/>
          <a:p>
            <a:r>
              <a:rPr lang="nl-BE" dirty="0"/>
              <a:t>Concept</a:t>
            </a:r>
          </a:p>
        </p:txBody>
      </p:sp>
      <p:pic>
        <p:nvPicPr>
          <p:cNvPr id="6" name="Afbeelding 5" descr="Afbeelding met schermopname, Rechthoek, patroon, lijn&#10;&#10;Automatisch gegenereerde beschrijving">
            <a:extLst>
              <a:ext uri="{FF2B5EF4-FFF2-40B4-BE49-F238E27FC236}">
                <a16:creationId xmlns:a16="http://schemas.microsoft.com/office/drawing/2014/main" id="{F94998AB-C36A-B10E-CEC5-51C8746DE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57" y="3476419"/>
            <a:ext cx="5387883" cy="1479332"/>
          </a:xfrm>
          <a:prstGeom prst="rect">
            <a:avLst/>
          </a:prstGeom>
        </p:spPr>
      </p:pic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DA440455-B1DF-CD41-CA30-24E5352574BC}"/>
              </a:ext>
            </a:extLst>
          </p:cNvPr>
          <p:cNvSpPr txBox="1">
            <a:spLocks/>
          </p:cNvSpPr>
          <p:nvPr/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4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/>
              <a:t>Tochtstrip + Aluminium Tape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4287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DA089-63B9-CDCE-DDF7-802555A0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brain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E84EF6-6970-0B9E-1C0B-893219973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0B35749-7B20-EFC1-0B5E-374BEA802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03162"/>
            <a:ext cx="211203" cy="660021"/>
          </a:xfrm>
        </p:spPr>
        <p:txBody>
          <a:bodyPr/>
          <a:lstStyle/>
          <a:p>
            <a:r>
              <a:rPr lang="nl-BE" dirty="0"/>
              <a:t>Concept</a:t>
            </a:r>
          </a:p>
        </p:txBody>
      </p:sp>
      <p:sp>
        <p:nvSpPr>
          <p:cNvPr id="4" name="Tijdelijke aanduiding voor tekst 4">
            <a:extLst>
              <a:ext uri="{FF2B5EF4-FFF2-40B4-BE49-F238E27FC236}">
                <a16:creationId xmlns:a16="http://schemas.microsoft.com/office/drawing/2014/main" id="{76258A0E-FC7F-A61F-EBFF-1BCD9338B7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anchor="ctr"/>
          <a:lstStyle/>
          <a:p>
            <a:pPr algn="ctr"/>
            <a:r>
              <a:rPr lang="nl-BE" dirty="0"/>
              <a:t>ESP32 microcontroller</a:t>
            </a:r>
          </a:p>
        </p:txBody>
      </p:sp>
      <p:pic>
        <p:nvPicPr>
          <p:cNvPr id="8" name="Afbeelding 7" descr="Afbeelding met tekst, elektronica, Elektronische engineering, stroomkring&#10;&#10;Automatisch gegenereerde beschrijving">
            <a:extLst>
              <a:ext uri="{FF2B5EF4-FFF2-40B4-BE49-F238E27FC236}">
                <a16:creationId xmlns:a16="http://schemas.microsoft.com/office/drawing/2014/main" id="{0DE9EB62-54F2-1917-BF5E-EDF4A1472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58" y="613370"/>
            <a:ext cx="3078333" cy="531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32530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257</TotalTime>
  <Words>789</Words>
  <Application>Microsoft Office PowerPoint</Application>
  <PresentationFormat>Breedbeeld</PresentationFormat>
  <Paragraphs>191</Paragraphs>
  <Slides>23</Slides>
  <Notes>23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23</vt:i4>
      </vt:variant>
    </vt:vector>
  </HeadingPairs>
  <TitlesOfParts>
    <vt:vector size="35" baseType="lpstr">
      <vt:lpstr>Aptos</vt:lpstr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Music Light Tiles</vt:lpstr>
      <vt:lpstr>Introduction</vt:lpstr>
      <vt:lpstr>Meet the team</vt:lpstr>
      <vt:lpstr>What?</vt:lpstr>
      <vt:lpstr>Concept</vt:lpstr>
      <vt:lpstr>Lights</vt:lpstr>
      <vt:lpstr>Audio</vt:lpstr>
      <vt:lpstr>Presence Detection</vt:lpstr>
      <vt:lpstr>The brain</vt:lpstr>
      <vt:lpstr>Prototype</vt:lpstr>
      <vt:lpstr>Hardware</vt:lpstr>
      <vt:lpstr>Firmware</vt:lpstr>
      <vt:lpstr>Product</vt:lpstr>
      <vt:lpstr>Hardware</vt:lpstr>
      <vt:lpstr>Firmware</vt:lpstr>
      <vt:lpstr>Server</vt:lpstr>
      <vt:lpstr>Testing &amp; Documentation</vt:lpstr>
      <vt:lpstr>Hardware tests</vt:lpstr>
      <vt:lpstr>Test script</vt:lpstr>
      <vt:lpstr>Documentation</vt:lpstr>
      <vt:lpstr>Recap</vt:lpstr>
      <vt:lpstr>Current State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Rob Cocquyt</dc:creator>
  <cp:lastModifiedBy>Rob Cocquyt</cp:lastModifiedBy>
  <cp:revision>16</cp:revision>
  <dcterms:created xsi:type="dcterms:W3CDTF">2023-12-17T15:00:14Z</dcterms:created>
  <dcterms:modified xsi:type="dcterms:W3CDTF">2023-12-17T19:19:17Z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